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7BE71-43E0-4BDD-8A1D-3F7A19A283F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44F21-2B9D-459D-9F2E-08D0CB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4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24A1CA-E1CF-4C3C-B69A-DE83C7191567}" type="slidenum">
              <a:rPr lang="en-GB" smtClean="0"/>
              <a:pPr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5263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07EE42-94BA-473C-B410-E3B7E6AA885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07EE42-94BA-473C-B410-E3B7E6AA885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8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07EE42-94BA-473C-B410-E3B7E6AA885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3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0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8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E7622-DAD5-41AA-819E-49792C4AB695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9.png" Type="http://schemas.openxmlformats.org/officeDocument/2006/relationships/image"/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0F18F-FBC6-46F3-BBD8-D4DB21C665F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61776" y="301608"/>
            <a:ext cx="8147248" cy="100811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dirty="0" smtClean="0"/>
              <a:t> </a:t>
            </a:r>
            <a:r>
              <a:rPr lang="nl-N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UBSUP Technical Options</a:t>
            </a:r>
            <a:endParaRPr lang="nl-N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Picture 12" descr="Good toilet_v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5544" y="1540947"/>
            <a:ext cx="5353050" cy="3185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776" y="4957460"/>
            <a:ext cx="814724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Social Animators Training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1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4" y="274638"/>
            <a:ext cx="7905206" cy="563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Decentralized Treatment Facilities (DTFs)</a:t>
            </a: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en-US" sz="2000" dirty="0" smtClean="0"/>
              <a:t>The </a:t>
            </a:r>
            <a:r>
              <a:rPr lang="en-GB" altLang="en-US" sz="2000" dirty="0"/>
              <a:t>DTF intends to close the Sanitation Value Chain </a:t>
            </a:r>
            <a:r>
              <a:rPr lang="en-GB" altLang="en-US" sz="2000" dirty="0" smtClean="0"/>
              <a:t>for facilities that are not connected to the sewer by </a:t>
            </a:r>
            <a:r>
              <a:rPr lang="en-GB" altLang="en-US" sz="2000" dirty="0"/>
              <a:t>allowing for: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Adequate treatment of </a:t>
            </a:r>
            <a:r>
              <a:rPr lang="en-GB" altLang="en-US" sz="2000" dirty="0" smtClean="0"/>
              <a:t>Faecal Sludge (FS) </a:t>
            </a:r>
            <a:r>
              <a:rPr lang="en-GB" altLang="en-US" sz="2000" dirty="0"/>
              <a:t>/ waste water (WW) / UDDT matter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Safe disposal of treated effluent to the environment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Reuse of water for irrigation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Reuse of dried sludge as soil conditioner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Reuse </a:t>
            </a:r>
            <a:r>
              <a:rPr lang="en-GB" altLang="en-US" sz="2000" dirty="0"/>
              <a:t>of compost as </a:t>
            </a:r>
            <a:r>
              <a:rPr lang="en-GB" altLang="en-US" sz="2000" dirty="0" smtClean="0"/>
              <a:t>fertiliser</a:t>
            </a:r>
          </a:p>
          <a:p>
            <a:pPr marL="457200" lvl="1" indent="0" eaLnBrk="1" hangingPunct="1">
              <a:spcAft>
                <a:spcPts val="600"/>
              </a:spcAft>
              <a:buNone/>
              <a:defRPr/>
            </a:pPr>
            <a:endParaRPr lang="en-GB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9D8D-4287-4267-88D8-AAA1C0C7C7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32" y="3558381"/>
            <a:ext cx="3150235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5066"/>
            <a:ext cx="7886700" cy="4351338"/>
          </a:xfrm>
        </p:spPr>
        <p:txBody>
          <a:bodyPr/>
          <a:lstStyle/>
          <a:p>
            <a:pPr marL="0" lvl="0" indent="0" eaLnBrk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Never</a:t>
            </a:r>
            <a:r>
              <a:rPr lang="en-GB" alt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000" dirty="0">
                <a:latin typeface="Arial" pitchFamily="34" charset="0"/>
                <a:cs typeface="Arial" pitchFamily="34" charset="0"/>
              </a:rPr>
              <a:t>to be treated are: </a:t>
            </a:r>
          </a:p>
          <a:p>
            <a:pPr marL="0" lvl="0" indent="0" eaLnBrk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GB" alt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68288" lvl="0" indent="-268288" algn="just" eaLnBrk="1">
              <a:spcBef>
                <a:spcPct val="0"/>
              </a:spcBef>
              <a:spcAft>
                <a:spcPts val="7800"/>
              </a:spcAft>
              <a:buFont typeface="Arial" panose="020B0604020202020204" pitchFamily="34" charset="0"/>
              <a:buChar char="X"/>
              <a:tabLst>
                <a:tab pos="268288" algn="l"/>
              </a:tabLst>
              <a:defRPr/>
            </a:pPr>
            <a:r>
              <a:rPr lang="en-GB" altLang="en-US" sz="2000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Greywater</a:t>
            </a:r>
            <a:r>
              <a:rPr lang="en-GB" altLang="en-US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000" dirty="0">
                <a:latin typeface="Arial" pitchFamily="34" charset="0"/>
                <a:cs typeface="Arial" pitchFamily="34" charset="0"/>
              </a:rPr>
              <a:t>(from laundry, kitchen, etc.) due to low pollution loads that would negatively affect the treatment performance of the DTF</a:t>
            </a:r>
            <a:endParaRPr lang="de-DE" altLang="en-US" sz="2000" dirty="0">
              <a:latin typeface="Arial" pitchFamily="34" charset="0"/>
              <a:cs typeface="Arial" pitchFamily="34" charset="0"/>
            </a:endParaRPr>
          </a:p>
          <a:p>
            <a:pPr marL="268288" lvl="0" indent="-268288" algn="just" eaLnBrk="1">
              <a:spcBef>
                <a:spcPct val="0"/>
              </a:spcBef>
              <a:spcAft>
                <a:spcPts val="7800"/>
              </a:spcAft>
              <a:buFont typeface="Arial" panose="020B0604020202020204" pitchFamily="34" charset="0"/>
              <a:buChar char="X"/>
              <a:tabLst>
                <a:tab pos="268288" algn="l"/>
              </a:tabLst>
              <a:defRPr/>
            </a:pPr>
            <a:r>
              <a:rPr lang="en-GB" altLang="en-US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Storm water </a:t>
            </a:r>
            <a:r>
              <a:rPr lang="en-GB" altLang="en-US" sz="2000" dirty="0">
                <a:latin typeface="Arial" pitchFamily="34" charset="0"/>
                <a:cs typeface="Arial" pitchFamily="34" charset="0"/>
              </a:rPr>
              <a:t>as even co-treatment is not beneficial as the treatment capacity of the DTF must then be much higher </a:t>
            </a:r>
            <a:endParaRPr lang="de-DE" altLang="en-US" sz="20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9D8D-4287-4267-88D8-AAA1C0C7C7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2682" y="354169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NOT treated in the DTF?</a:t>
            </a: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7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9D8D-4287-4267-88D8-AAA1C0C7C7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31520" y="535576"/>
            <a:ext cx="7955280" cy="6836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 you have any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87328"/>
            <a:ext cx="4669228" cy="450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7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58763"/>
            <a:ext cx="8162414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Sanitation Value Chain</a:t>
            </a: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4" y="1146559"/>
            <a:ext cx="8372475" cy="4953000"/>
          </a:xfrm>
        </p:spPr>
        <p:txBody>
          <a:bodyPr/>
          <a:lstStyle/>
          <a:p>
            <a:pPr>
              <a:buFont typeface="Wingdings" pitchFamily="2" charset="2"/>
              <a:buChar char=""/>
            </a:pPr>
            <a:r>
              <a:rPr lang="en-US" sz="2400" dirty="0" smtClean="0"/>
              <a:t>Sanitation should be understood as a system </a:t>
            </a:r>
          </a:p>
          <a:p>
            <a:pPr>
              <a:buFont typeface="Wingdings" pitchFamily="2" charset="2"/>
              <a:buChar char=""/>
            </a:pPr>
            <a:r>
              <a:rPr lang="en-US" sz="2400" i="1" dirty="0" smtClean="0">
                <a:solidFill>
                  <a:srgbClr val="C00000"/>
                </a:solidFill>
              </a:rPr>
              <a:t>It’s not only about the toilet!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1800" dirty="0" smtClean="0"/>
              <a:t>Storage          Collection         Transport         Treatment        Transport           Reuse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9D8D-4287-4267-88D8-AAA1C0C7C7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Sanitation ch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33" y="3623059"/>
            <a:ext cx="8077201" cy="1647646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1390259" y="2851430"/>
            <a:ext cx="260127" cy="1071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817452" y="2833863"/>
            <a:ext cx="304799" cy="1211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123247" y="2831858"/>
            <a:ext cx="304800" cy="1211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516712" y="2834798"/>
            <a:ext cx="380999" cy="1071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942211" y="2823695"/>
            <a:ext cx="380999" cy="1293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78" y="294068"/>
            <a:ext cx="82296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options available 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778" y="1068388"/>
            <a:ext cx="8229600" cy="5287963"/>
          </a:xfrm>
        </p:spPr>
        <p:txBody>
          <a:bodyPr/>
          <a:lstStyle/>
          <a:p>
            <a:pPr marL="0" lvl="4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Options for toilets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Dry Toilets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Double Vault Urine Diversion Toilets (UDDTs).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Cost range: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35,000-85,000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2.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Water Based Toilets</a:t>
            </a:r>
          </a:p>
          <a:p>
            <a:r>
              <a:rPr lang="en-US" sz="2000" dirty="0">
                <a:latin typeface="Calibri" panose="020F0502020204030204" pitchFamily="34" charset="0"/>
              </a:rPr>
              <a:t>Pour flush toilets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Cistern </a:t>
            </a:r>
            <a:r>
              <a:rPr lang="en-US" sz="2000" dirty="0">
                <a:latin typeface="Calibri" panose="020F0502020204030204" pitchFamily="34" charset="0"/>
              </a:rPr>
              <a:t>Flush toilets.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Cost range: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35,000-65,000 – Without the septic tanks</a:t>
            </a:r>
          </a:p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cost will vary in different areas</a:t>
            </a:r>
          </a:p>
          <a:p>
            <a:pPr marL="457200" lvl="5" indent="0">
              <a:buNone/>
            </a:pPr>
            <a:endParaRPr lang="en-US" dirty="0">
              <a:latin typeface="Calibri" pitchFamily="34" charset="0"/>
            </a:endParaRPr>
          </a:p>
          <a:p>
            <a:pPr marL="971550" lvl="5" indent="-514350"/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9D8D-4287-4267-88D8-AAA1C0C7C7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34290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Flush Toilet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50677" y="34290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Rehabilitated toilet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714999"/>
            <a:ext cx="3429001" cy="257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80" y="741345"/>
            <a:ext cx="3313220" cy="248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97" y="3549649"/>
            <a:ext cx="19812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5334000"/>
            <a:ext cx="2139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731519" y="182880"/>
            <a:ext cx="8183879" cy="388986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SafiSan Toilets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2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9D8D-4287-4267-88D8-AAA1C0C7C7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6" y="1473038"/>
            <a:ext cx="5560034" cy="137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689" y="1272148"/>
            <a:ext cx="2025852" cy="2025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69068" y="2667000"/>
            <a:ext cx="89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Cistern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15" y="3036332"/>
            <a:ext cx="3314935" cy="248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365" y="4046807"/>
            <a:ext cx="2362585" cy="17719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979" y="3872262"/>
            <a:ext cx="1580822" cy="21046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2726" y="3244333"/>
            <a:ext cx="1335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Squat Toilet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7537" y="3298000"/>
            <a:ext cx="145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WC/Sit Toilet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50415" y="713148"/>
            <a:ext cx="8371402" cy="428001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Based Toilet Systems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7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9D8D-4287-4267-88D8-AAA1C0C7C7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9461" y="2055954"/>
            <a:ext cx="37338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Materials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Superstructure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earth bricks, quarry     stones, concrete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Roofing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Iron sheets.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C:\Users\HP\AppData\Local\Microsoft\Windows\Temporary Internet Files\Content.Outlook\EU0JGJFD\image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50" y="1648867"/>
            <a:ext cx="2961564" cy="26661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639650" y="418563"/>
            <a:ext cx="8229600" cy="6096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Based Toilet Systems ( cont’d)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5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52" y="1447800"/>
            <a:ext cx="4572000" cy="3962401"/>
          </a:xfrm>
        </p:spPr>
        <p:txBody>
          <a:bodyPr/>
          <a:lstStyle/>
          <a:p>
            <a:pPr marL="0" lvl="4" indent="0"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1.  Materials ( super structure)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71550" lvl="5" indent="-51435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Earth bricks, quarry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stones, iron-sheets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or concrete blocks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Materials ( sub structure-vaults)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71550" lvl="5" indent="-514350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Earth bricks, quarry stones or concrete blocks</a:t>
            </a:r>
          </a:p>
          <a:p>
            <a:pPr marL="457200" lvl="5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Above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ground and underground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vaults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Other aspects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71550" lvl="5" indent="-51435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Soak pits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User Interface</a:t>
            </a:r>
          </a:p>
          <a:p>
            <a:pPr marL="742950" lvl="5" indent="-28575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Sitting or squatting;</a:t>
            </a:r>
          </a:p>
          <a:p>
            <a:pPr marL="742950" lvl="5" indent="-28575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Stairs or Access ramp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9D8D-4287-4267-88D8-AAA1C0C7C7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105" y="1493043"/>
            <a:ext cx="2937868" cy="3917158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705394" y="381000"/>
            <a:ext cx="7981406" cy="5334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UDDTs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5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20" y="1478838"/>
            <a:ext cx="4953000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Pros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Suitable for all types of users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Accepted by most users in LIAs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Cons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Exhauster costs will be expensive for the landlords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Septic tank construction expensive. Cost not covered in the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PCI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Dependent on water availability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9D8D-4287-4267-88D8-AAA1C0C7C7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C:\Users\HP\AppData\Local\Microsoft\Windows\Temporary Internet Files\Content.Outlook\EU0JGJFD\image (5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2689" y="2011547"/>
            <a:ext cx="3085546" cy="29797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93226" y="441767"/>
            <a:ext cx="8250328" cy="7620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kern="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Pros and Cons of Water Based Toilets Based on UBSUP Experiences</a:t>
            </a:r>
            <a:endParaRPr lang="en-GB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6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34" y="1356519"/>
            <a:ext cx="4953000" cy="48307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Pros 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When used well, no odors, no flies, 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Collection of UDDT matter by Sanitation team is affordable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Cons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 and maintenance requires commitment by users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Perception of UDDTs in some areas negative due to past projects that did not cover full value chain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Is prone to clogging with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faeces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misuse as seen in a few facilities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9D8D-4287-4267-88D8-AAA1C0C7C7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4767" y="2324100"/>
            <a:ext cx="3352800" cy="2514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44582" y="212725"/>
            <a:ext cx="8170817" cy="7620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kern="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Pros and Cons of </a:t>
            </a:r>
            <a:r>
              <a:rPr lang="en-US" sz="28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UDDTs Based </a:t>
            </a:r>
            <a:r>
              <a:rPr lang="en-US" sz="2800" b="1" kern="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on UBSUP Experiences</a:t>
            </a:r>
            <a:endParaRPr lang="en-GB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7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439</Words>
  <Application>Microsoft Office PowerPoint</Application>
  <PresentationFormat>On-screen Show (4:3)</PresentationFormat>
  <Paragraphs>88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Sanitation Value Chain</vt:lpstr>
      <vt:lpstr>Technical options available </vt:lpstr>
      <vt:lpstr>PowerPoint Presentation</vt:lpstr>
      <vt:lpstr>PowerPoint Presentation</vt:lpstr>
      <vt:lpstr>Water Based Toilet Systems ( cont’d)</vt:lpstr>
      <vt:lpstr>UDDTs</vt:lpstr>
      <vt:lpstr>PowerPoint Presentation</vt:lpstr>
      <vt:lpstr>PowerPoint Presentation</vt:lpstr>
      <vt:lpstr>Decentralized Treatment Facilities (DTFs)</vt:lpstr>
      <vt:lpstr>What is NOT treated in the DTF?</vt:lpstr>
      <vt:lpstr>Do you have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Gwada</dc:creator>
  <cp:lastModifiedBy>Charlotte</cp:lastModifiedBy>
  <cp:revision>13</cp:revision>
  <dcterms:created xsi:type="dcterms:W3CDTF">2017-07-24T09:02:33Z</dcterms:created>
  <dcterms:modified xsi:type="dcterms:W3CDTF">2017-08-03T06:38:57Z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1288056</vt:lpwstr>
  </property>
  <property fmtid="{D5CDD505-2E9C-101B-9397-08002B2CF9AE}" name="NXPowerLiteSettings" pid="3">
    <vt:lpwstr>C4000400038000</vt:lpwstr>
  </property>
  <property fmtid="{D5CDD505-2E9C-101B-9397-08002B2CF9AE}" name="NXPowerLiteVersion" pid="4">
    <vt:lpwstr>D7.1.10</vt:lpwstr>
  </property>
</Properties>
</file>